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C1B9-A241-41E6-89D2-54B40BB81E8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4630-770E-44C2-965A-BBF64814C4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E02CF-5B63-4F6A-8E8E-74965349D0F4}" type="slidenum">
              <a:rPr lang="ru-RU">
                <a:latin typeface="Arial" charset="0"/>
              </a:rPr>
              <a:pPr/>
              <a:t>3</a:t>
            </a:fld>
            <a:endParaRPr lang="ru-RU">
              <a:latin typeface="Arial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DF4F07-45C8-430A-98D0-BC6A850E66E2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458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458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494F27-C920-490B-A656-EBF3CA461F4A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6B531-460B-478F-AA17-3A964074A2A7}" type="slidenum">
              <a:rPr lang="ru-RU">
                <a:latin typeface="Arial" charset="0"/>
              </a:rPr>
              <a:pPr/>
              <a:t>14</a:t>
            </a:fld>
            <a:endParaRPr lang="ru-RU">
              <a:latin typeface="Arial" charset="0"/>
            </a:endParaRPr>
          </a:p>
        </p:txBody>
      </p:sp>
      <p:sp>
        <p:nvSpPr>
          <p:cNvPr id="256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560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F9900B-B227-4DA3-90CA-CC6189D639FF}" type="slidenum">
              <a:rPr lang="ru-RU" sz="1200"/>
              <a:pPr algn="r"/>
              <a:t>14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25D5A-668A-413D-96AD-CEAC9262A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928A-6C77-4AF2-A4BF-9C4F3A57F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695F-A5EA-4B3A-8409-0813B6FDD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1508A-1B4E-455E-B630-448144C8A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11DE7-B584-4642-B964-B26551A50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141B-5FFA-4A67-A486-42EACC77B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04276-ED6A-45B0-98B2-DF5045A23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8B649-C805-4A6E-A465-65F69EACB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2068-B5C1-4CE0-8E9B-C27066E14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23B15-5085-4E1B-9DF6-4E5263708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99828-CCBE-4F8C-90A0-757D00197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918AB15-E75C-4CB0-AC85-E18C04F4C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214313"/>
            <a:ext cx="8786813" cy="3786187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800000"/>
                </a:solidFill>
                <a:latin typeface="Bookman Old Style" pitchFamily="18" charset="0"/>
              </a:rPr>
              <a:t>Современный урок </a:t>
            </a:r>
            <a:br>
              <a:rPr lang="ru-RU" sz="4000" b="1" i="1" smtClean="0">
                <a:solidFill>
                  <a:srgbClr val="800000"/>
                </a:solidFill>
                <a:latin typeface="Bookman Old Style" pitchFamily="18" charset="0"/>
              </a:rPr>
            </a:br>
            <a:r>
              <a:rPr lang="ru-RU" sz="4000" b="1" i="1" smtClean="0">
                <a:solidFill>
                  <a:srgbClr val="800000"/>
                </a:solidFill>
                <a:latin typeface="Bookman Old Style" pitchFamily="18" charset="0"/>
              </a:rPr>
              <a:t>как основная форма реализации требований ФГОС</a:t>
            </a: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214313" y="3714750"/>
            <a:ext cx="8929687" cy="2428875"/>
            <a:chOff x="214282" y="3714752"/>
            <a:chExt cx="8929718" cy="2428892"/>
          </a:xfrm>
        </p:grpSpPr>
        <p:grpSp>
          <p:nvGrpSpPr>
            <p:cNvPr id="3" name="Группа 6"/>
            <p:cNvGrpSpPr>
              <a:grpSpLocks/>
            </p:cNvGrpSpPr>
            <p:nvPr/>
          </p:nvGrpSpPr>
          <p:grpSpPr bwMode="auto">
            <a:xfrm>
              <a:off x="214282" y="3714752"/>
              <a:ext cx="5664223" cy="2428892"/>
              <a:chOff x="71406" y="3714752"/>
              <a:chExt cx="5664223" cy="2428892"/>
            </a:xfrm>
          </p:grpSpPr>
          <p:pic>
            <p:nvPicPr>
              <p:cNvPr id="4" name="Picture 6" descr="p17_istoriya%5B1%5D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1406" y="3714752"/>
                <a:ext cx="3237614" cy="24288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Рисунок 2" descr="IMG_2771.JPG"/>
              <p:cNvPicPr>
                <a:picLocks noChangeAspect="1" noChangeArrowheads="1"/>
              </p:cNvPicPr>
              <p:nvPr/>
            </p:nvPicPr>
            <p:blipFill>
              <a:blip r:embed="rId3"/>
              <a:srcRect l="23952" t="20000" b="11999"/>
              <a:stretch>
                <a:fillRect/>
              </a:stretch>
            </p:blipFill>
            <p:spPr bwMode="auto">
              <a:xfrm>
                <a:off x="3357554" y="3714752"/>
                <a:ext cx="2378075" cy="24288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6" name="Picture 8" descr="http://img11.nnm.ru/9/6/3/9/6/68ca4f7b569aec75a8662ac6bf7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91569" y="3714752"/>
              <a:ext cx="3252431" cy="24288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Эффективность обучения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0825" y="1268413"/>
            <a:ext cx="8605838" cy="5473700"/>
            <a:chOff x="158" y="799"/>
            <a:chExt cx="5421" cy="3448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58" y="799"/>
              <a:ext cx="1678" cy="3356"/>
              <a:chOff x="521" y="799"/>
              <a:chExt cx="1678" cy="3356"/>
            </a:xfrm>
          </p:grpSpPr>
          <p:sp>
            <p:nvSpPr>
              <p:cNvPr id="13324" name="AutoShape 4"/>
              <p:cNvSpPr>
                <a:spLocks noChangeArrowheads="1"/>
              </p:cNvSpPr>
              <p:nvPr/>
            </p:nvSpPr>
            <p:spPr bwMode="auto">
              <a:xfrm>
                <a:off x="521" y="799"/>
                <a:ext cx="1678" cy="335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25" name="Line 6"/>
              <p:cNvSpPr>
                <a:spLocks noChangeShapeType="1"/>
              </p:cNvSpPr>
              <p:nvPr/>
            </p:nvSpPr>
            <p:spPr bwMode="auto">
              <a:xfrm>
                <a:off x="1247" y="125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Line 7"/>
              <p:cNvSpPr>
                <a:spLocks noChangeShapeType="1"/>
              </p:cNvSpPr>
              <p:nvPr/>
            </p:nvSpPr>
            <p:spPr bwMode="auto">
              <a:xfrm>
                <a:off x="1020" y="2115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7" name="Line 8"/>
              <p:cNvSpPr>
                <a:spLocks noChangeShapeType="1"/>
              </p:cNvSpPr>
              <p:nvPr/>
            </p:nvSpPr>
            <p:spPr bwMode="auto">
              <a:xfrm>
                <a:off x="1156" y="1661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8" name="Line 9"/>
              <p:cNvSpPr>
                <a:spLocks noChangeShapeType="1"/>
              </p:cNvSpPr>
              <p:nvPr/>
            </p:nvSpPr>
            <p:spPr bwMode="auto">
              <a:xfrm>
                <a:off x="930" y="2568"/>
                <a:ext cx="8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9" name="Line 10"/>
              <p:cNvSpPr>
                <a:spLocks noChangeShapeType="1"/>
              </p:cNvSpPr>
              <p:nvPr/>
            </p:nvSpPr>
            <p:spPr bwMode="auto">
              <a:xfrm>
                <a:off x="793" y="3067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0" name="Line 11"/>
              <p:cNvSpPr>
                <a:spLocks noChangeShapeType="1"/>
              </p:cNvSpPr>
              <p:nvPr/>
            </p:nvSpPr>
            <p:spPr bwMode="auto">
              <a:xfrm>
                <a:off x="657" y="3566"/>
                <a:ext cx="14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1" name="Rectangle 12"/>
              <p:cNvSpPr>
                <a:spLocks noChangeArrowheads="1"/>
              </p:cNvSpPr>
              <p:nvPr/>
            </p:nvSpPr>
            <p:spPr bwMode="auto">
              <a:xfrm>
                <a:off x="1157" y="3612"/>
                <a:ext cx="408" cy="40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/>
                  <a:t>90-95%</a:t>
                </a:r>
              </a:p>
            </p:txBody>
          </p:sp>
          <p:sp>
            <p:nvSpPr>
              <p:cNvPr id="13332" name="Rectangle 13"/>
              <p:cNvSpPr>
                <a:spLocks noChangeArrowheads="1"/>
              </p:cNvSpPr>
              <p:nvPr/>
            </p:nvSpPr>
            <p:spPr bwMode="auto">
              <a:xfrm>
                <a:off x="1157" y="3113"/>
                <a:ext cx="408" cy="40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/>
                  <a:t>75%</a:t>
                </a:r>
              </a:p>
            </p:txBody>
          </p:sp>
          <p:sp>
            <p:nvSpPr>
              <p:cNvPr id="13333" name="Rectangle 14"/>
              <p:cNvSpPr>
                <a:spLocks noChangeArrowheads="1"/>
              </p:cNvSpPr>
              <p:nvPr/>
            </p:nvSpPr>
            <p:spPr bwMode="auto">
              <a:xfrm>
                <a:off x="1156" y="2614"/>
                <a:ext cx="408" cy="40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/>
                  <a:t>50%</a:t>
                </a:r>
              </a:p>
            </p:txBody>
          </p:sp>
          <p:sp>
            <p:nvSpPr>
              <p:cNvPr id="13334" name="Rectangle 15"/>
              <p:cNvSpPr>
                <a:spLocks noChangeArrowheads="1"/>
              </p:cNvSpPr>
              <p:nvPr/>
            </p:nvSpPr>
            <p:spPr bwMode="auto">
              <a:xfrm>
                <a:off x="1156" y="2160"/>
                <a:ext cx="408" cy="40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/>
                  <a:t>30%</a:t>
                </a:r>
              </a:p>
            </p:txBody>
          </p:sp>
          <p:sp>
            <p:nvSpPr>
              <p:cNvPr id="13335" name="Rectangle 16"/>
              <p:cNvSpPr>
                <a:spLocks noChangeArrowheads="1"/>
              </p:cNvSpPr>
              <p:nvPr/>
            </p:nvSpPr>
            <p:spPr bwMode="auto">
              <a:xfrm>
                <a:off x="1202" y="1751"/>
                <a:ext cx="363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/>
                  <a:t>20%</a:t>
                </a:r>
              </a:p>
            </p:txBody>
          </p:sp>
          <p:sp>
            <p:nvSpPr>
              <p:cNvPr id="13336" name="Rectangle 17"/>
              <p:cNvSpPr>
                <a:spLocks noChangeArrowheads="1"/>
              </p:cNvSpPr>
              <p:nvPr/>
            </p:nvSpPr>
            <p:spPr bwMode="auto">
              <a:xfrm>
                <a:off x="1247" y="1434"/>
                <a:ext cx="227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b="1"/>
                  <a:t>10%</a:t>
                </a:r>
              </a:p>
            </p:txBody>
          </p:sp>
          <p:sp>
            <p:nvSpPr>
              <p:cNvPr id="13337" name="Rectangle 18"/>
              <p:cNvSpPr>
                <a:spLocks noChangeArrowheads="1"/>
              </p:cNvSpPr>
              <p:nvPr/>
            </p:nvSpPr>
            <p:spPr bwMode="auto">
              <a:xfrm>
                <a:off x="1337" y="1117"/>
                <a:ext cx="137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400" b="1"/>
                  <a:t>5%</a:t>
                </a:r>
              </a:p>
            </p:txBody>
          </p:sp>
        </p:grpSp>
        <p:sp>
          <p:nvSpPr>
            <p:cNvPr id="13317" name="Rectangle 19"/>
            <p:cNvSpPr>
              <a:spLocks noChangeArrowheads="1"/>
            </p:cNvSpPr>
            <p:nvPr/>
          </p:nvSpPr>
          <p:spPr bwMode="auto">
            <a:xfrm>
              <a:off x="1610" y="845"/>
              <a:ext cx="1451" cy="363"/>
            </a:xfrm>
            <a:prstGeom prst="rect">
              <a:avLst/>
            </a:prstGeom>
            <a:solidFill>
              <a:srgbClr val="CCFF99">
                <a:alpha val="3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Bookman Old Style" pitchFamily="18" charset="0"/>
                </a:rPr>
                <a:t>лекция</a:t>
              </a:r>
            </a:p>
          </p:txBody>
        </p:sp>
        <p:sp>
          <p:nvSpPr>
            <p:cNvPr id="13318" name="Rectangle 20"/>
            <p:cNvSpPr>
              <a:spLocks noChangeArrowheads="1"/>
            </p:cNvSpPr>
            <p:nvPr/>
          </p:nvSpPr>
          <p:spPr bwMode="auto">
            <a:xfrm>
              <a:off x="1610" y="1253"/>
              <a:ext cx="2631" cy="363"/>
            </a:xfrm>
            <a:prstGeom prst="rect">
              <a:avLst/>
            </a:prstGeom>
            <a:solidFill>
              <a:srgbClr val="FFFF99">
                <a:alpha val="3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Bookman Old Style" pitchFamily="18" charset="0"/>
                </a:rPr>
                <a:t>самостоятельное чтение</a:t>
              </a:r>
            </a:p>
          </p:txBody>
        </p:sp>
        <p:sp>
          <p:nvSpPr>
            <p:cNvPr id="13319" name="Rectangle 21"/>
            <p:cNvSpPr>
              <a:spLocks noChangeArrowheads="1"/>
            </p:cNvSpPr>
            <p:nvPr/>
          </p:nvSpPr>
          <p:spPr bwMode="auto">
            <a:xfrm>
              <a:off x="1610" y="1706"/>
              <a:ext cx="2631" cy="363"/>
            </a:xfrm>
            <a:prstGeom prst="rect">
              <a:avLst/>
            </a:prstGeom>
            <a:solidFill>
              <a:srgbClr val="CCFF99">
                <a:alpha val="3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Bookman Old Style" pitchFamily="18" charset="0"/>
                </a:rPr>
                <a:t>аудио-видео методы</a:t>
              </a:r>
            </a:p>
          </p:txBody>
        </p:sp>
        <p:sp>
          <p:nvSpPr>
            <p:cNvPr id="13320" name="Rectangle 22"/>
            <p:cNvSpPr>
              <a:spLocks noChangeArrowheads="1"/>
            </p:cNvSpPr>
            <p:nvPr/>
          </p:nvSpPr>
          <p:spPr bwMode="auto">
            <a:xfrm>
              <a:off x="1610" y="2160"/>
              <a:ext cx="2631" cy="363"/>
            </a:xfrm>
            <a:prstGeom prst="rect">
              <a:avLst/>
            </a:prstGeom>
            <a:solidFill>
              <a:srgbClr val="FFFF99">
                <a:alpha val="3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Bookman Old Style" pitchFamily="18" charset="0"/>
                </a:rPr>
                <a:t>демонстрации</a:t>
              </a:r>
            </a:p>
          </p:txBody>
        </p:sp>
        <p:sp>
          <p:nvSpPr>
            <p:cNvPr id="13321" name="Rectangle 23"/>
            <p:cNvSpPr>
              <a:spLocks noChangeArrowheads="1"/>
            </p:cNvSpPr>
            <p:nvPr/>
          </p:nvSpPr>
          <p:spPr bwMode="auto">
            <a:xfrm>
              <a:off x="1610" y="2613"/>
              <a:ext cx="2631" cy="363"/>
            </a:xfrm>
            <a:prstGeom prst="rect">
              <a:avLst/>
            </a:prstGeom>
            <a:solidFill>
              <a:srgbClr val="CCFF99">
                <a:alpha val="3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Bookman Old Style" pitchFamily="18" charset="0"/>
                </a:rPr>
                <a:t>работа в малых группах</a:t>
              </a:r>
            </a:p>
          </p:txBody>
        </p:sp>
        <p:sp>
          <p:nvSpPr>
            <p:cNvPr id="13322" name="Rectangle 24"/>
            <p:cNvSpPr>
              <a:spLocks noChangeArrowheads="1"/>
            </p:cNvSpPr>
            <p:nvPr/>
          </p:nvSpPr>
          <p:spPr bwMode="auto">
            <a:xfrm>
              <a:off x="1701" y="3067"/>
              <a:ext cx="2631" cy="363"/>
            </a:xfrm>
            <a:prstGeom prst="rect">
              <a:avLst/>
            </a:prstGeom>
            <a:solidFill>
              <a:srgbClr val="FFFF99">
                <a:alpha val="3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Bookman Old Style" pitchFamily="18" charset="0"/>
                </a:rPr>
                <a:t>практическая работа </a:t>
              </a:r>
            </a:p>
          </p:txBody>
        </p:sp>
        <p:sp>
          <p:nvSpPr>
            <p:cNvPr id="13323" name="Rectangle 25"/>
            <p:cNvSpPr>
              <a:spLocks noChangeArrowheads="1"/>
            </p:cNvSpPr>
            <p:nvPr/>
          </p:nvSpPr>
          <p:spPr bwMode="auto">
            <a:xfrm>
              <a:off x="1701" y="3475"/>
              <a:ext cx="3878" cy="772"/>
            </a:xfrm>
            <a:prstGeom prst="rect">
              <a:avLst/>
            </a:prstGeom>
            <a:solidFill>
              <a:srgbClr val="CCFF99">
                <a:alpha val="3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>
                  <a:latin typeface="Bookman Old Style" pitchFamily="18" charset="0"/>
                </a:rPr>
                <a:t>коллективные способы обучения </a:t>
              </a:r>
            </a:p>
            <a:p>
              <a:pPr algn="ctr"/>
              <a:r>
                <a:rPr lang="ru-RU" sz="2000">
                  <a:latin typeface="Bookman Old Style" pitchFamily="18" charset="0"/>
                </a:rPr>
                <a:t>(самостоятельная работа с взаимообучением и </a:t>
              </a:r>
            </a:p>
            <a:p>
              <a:pPr algn="ctr"/>
              <a:r>
                <a:rPr lang="ru-RU" sz="2000">
                  <a:latin typeface="Bookman Old Style" pitchFamily="18" charset="0"/>
                </a:rPr>
                <a:t>обсуждением в диалоговом режиме)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909638"/>
            <a:ext cx="8642350" cy="30956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	</a:t>
            </a:r>
            <a:r>
              <a:rPr lang="ru-RU" sz="3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Не вводить знания в готовом </a:t>
            </a:r>
            <a:br>
              <a:rPr lang="ru-RU" sz="3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3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виде. Даже если нет никакой возможности повести детей к открытию нового, всегда есть возможность создать ситуацию поиска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3833813"/>
            <a:ext cx="8229600" cy="1900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Bookman Old Style" pitchFamily="18" charset="0"/>
              </a:rPr>
              <a:t>    Г.А. Цукерман, </a:t>
            </a:r>
            <a:r>
              <a:rPr lang="ru-RU" sz="2400" smtClean="0">
                <a:latin typeface="Bookman Old Style" pitchFamily="18" charset="0"/>
              </a:rPr>
              <a:t>доктор психологических наук, профессор, ведущий научный сотрудник  Психологического института РАО, Москва.</a:t>
            </a:r>
            <a:r>
              <a:rPr lang="ru-RU" sz="2000" smtClean="0">
                <a:latin typeface="Bookman Old Style" pitchFamily="18" charset="0"/>
              </a:rPr>
              <a:t> </a:t>
            </a:r>
          </a:p>
        </p:txBody>
      </p:sp>
      <p:pic>
        <p:nvPicPr>
          <p:cNvPr id="14340" name="Picture 5" descr="Галина Анатольевна Цукерм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2675" y="44450"/>
            <a:ext cx="17113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9" descr="Изображение 068"/>
          <p:cNvPicPr>
            <a:picLocks noChangeAspect="1" noChangeArrowheads="1"/>
          </p:cNvPicPr>
          <p:nvPr/>
        </p:nvPicPr>
        <p:blipFill>
          <a:blip r:embed="rId2"/>
          <a:srcRect l="20808" r="7298" b="21790"/>
          <a:stretch>
            <a:fillRect/>
          </a:stretch>
        </p:blipFill>
        <p:spPr bwMode="auto">
          <a:xfrm>
            <a:off x="0" y="2571744"/>
            <a:ext cx="3671888" cy="299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Рисунок 2" descr="IMG_2771.JPG"/>
          <p:cNvPicPr>
            <a:picLocks noChangeAspect="1" noChangeArrowheads="1"/>
          </p:cNvPicPr>
          <p:nvPr/>
        </p:nvPicPr>
        <p:blipFill>
          <a:blip r:embed="rId3" cstate="print"/>
          <a:srcRect l="23952"/>
          <a:stretch>
            <a:fillRect/>
          </a:stretch>
        </p:blipFill>
        <p:spPr bwMode="auto">
          <a:xfrm>
            <a:off x="3929058" y="571480"/>
            <a:ext cx="233116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8" descr="Изображение 067"/>
          <p:cNvPicPr>
            <a:picLocks noChangeAspect="1" noChangeArrowheads="1"/>
          </p:cNvPicPr>
          <p:nvPr/>
        </p:nvPicPr>
        <p:blipFill>
          <a:blip r:embed="rId4"/>
          <a:srcRect l="13651" t="4550" r="14655"/>
          <a:stretch>
            <a:fillRect/>
          </a:stretch>
        </p:blipFill>
        <p:spPr bwMode="auto">
          <a:xfrm>
            <a:off x="3143240" y="4222750"/>
            <a:ext cx="2638425" cy="263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Oval 8"/>
          <p:cNvSpPr>
            <a:spLocks noChangeArrowheads="1"/>
          </p:cNvSpPr>
          <p:nvPr/>
        </p:nvSpPr>
        <p:spPr bwMode="auto">
          <a:xfrm>
            <a:off x="6143625" y="1071563"/>
            <a:ext cx="2916238" cy="649287"/>
          </a:xfrm>
          <a:prstGeom prst="ellipse">
            <a:avLst/>
          </a:prstGeom>
          <a:solidFill>
            <a:srgbClr val="CCECFF"/>
          </a:solidFill>
          <a:ln w="9525">
            <a:solidFill>
              <a:srgbClr val="9966FF"/>
            </a:solidFill>
            <a:round/>
            <a:headEnd/>
            <a:tailEnd/>
          </a:ln>
          <a:effectLst>
            <a:prstShdw prst="shdw17" dist="17961" dir="2700000">
              <a:srgbClr val="003D3D"/>
            </a:prstShdw>
          </a:effectLst>
        </p:spPr>
        <p:txBody>
          <a:bodyPr wrap="none" anchor="ctr"/>
          <a:lstStyle/>
          <a:p>
            <a:pPr algn="ctr"/>
            <a:r>
              <a:rPr lang="ru-RU" sz="3000">
                <a:solidFill>
                  <a:srgbClr val="660033"/>
                </a:solidFill>
                <a:latin typeface="Bookman Old Style" pitchFamily="18" charset="0"/>
                <a:cs typeface="Arial" charset="0"/>
              </a:rPr>
              <a:t>деятельность</a:t>
            </a:r>
          </a:p>
        </p:txBody>
      </p:sp>
      <p:pic>
        <p:nvPicPr>
          <p:cNvPr id="33802" name="Picture 5" descr="Изображение 0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7" y="4143380"/>
            <a:ext cx="3357563" cy="251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E:\конференция.Фото 2014\DSC001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" y="214290"/>
            <a:ext cx="419404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 descr="C:\Documents and Settings\Методист\Мои документы\Мои документы\Быкова Л.Н\Методист_2012\Конференция_2012\Фото ДДТ\P161006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30314" y="1643050"/>
            <a:ext cx="274228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714375"/>
            <a:ext cx="6786563" cy="51435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>
                <a:solidFill>
                  <a:srgbClr val="990033"/>
                </a:solidFill>
                <a:latin typeface="Bookman Old Style" pitchFamily="18" charset="0"/>
              </a:rPr>
              <a:t>   		</a:t>
            </a:r>
            <a:r>
              <a:rPr lang="ru-RU" sz="2200" b="1" smtClean="0">
                <a:solidFill>
                  <a:srgbClr val="990033"/>
                </a:solidFill>
                <a:latin typeface="Bookman Old Style" pitchFamily="18" charset="0"/>
              </a:rPr>
              <a:t>Рефле́ксия</a:t>
            </a:r>
            <a:r>
              <a:rPr lang="ru-RU" sz="2200" smtClean="0">
                <a:latin typeface="Bookman Old Style" pitchFamily="18" charset="0"/>
              </a:rPr>
              <a:t> (от позднелат. reflexio — обращение назад) — это обращение внимания субъекта на самого себя и на своё сознание, в частности, на продукты собственной активности, а также какое-либо их переосмысление. В частности, — в традиционном смысле, — на содержания и функции собственного сознания, в состав которых входят личностные структуры (ценности, интересы, мотивы), мышление, механизмы восприятия, принятия решений, эмоционального реагирования, поведенческие шаблоны и т. д.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42415">
            <a:off x="6931025" y="4027488"/>
            <a:ext cx="1982788" cy="26701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857250"/>
          <a:ext cx="8786874" cy="5852160"/>
        </p:xfrm>
        <a:graphic>
          <a:graphicData uri="http://schemas.openxmlformats.org/drawingml/2006/table">
            <a:tbl>
              <a:tblPr/>
              <a:tblGrid>
                <a:gridCol w="1802442"/>
                <a:gridCol w="3356823"/>
                <a:gridCol w="3627609"/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Речевая парадигма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Снятие страха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Помогает преодолеть неуверенность в собственных силах, робость, боязнь самого дела и оценки окружающих. 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“Мы все пробуем и ищем, только так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что-то получиться”.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“Люди учатся на своих ошибках и находят другие способы решения”.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“Контрольная работа довольно легкая, этот материал мы с вами проходили”.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Авансирование успешного результата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Помогает учителю выразить свою твердую убежденность в том, что его ученик обязательно справиться с поставленной задачей. Это, в свою очередь, внушает ребенку уверенность в свои силы и возможности.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“У вас обязательно получится”.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“Я даже не сомневаюсь в успешном результате”.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Скрытое инструктирование ребенка в способах и формах совершения деятельности.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Помогает ребенку избежать поражения.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Достигается путем намека, пожелания. 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“Возможно, лучше всего начать с…..”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“Выполняя работу, не забудьте о…..” 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Внесение мотива.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Показывает ребенку ради чего, ради кого совершается эта деятельность, кому будет хорошо после выполнения.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“Без твоей помощи твоим товарищам не справиться…”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Персональная исключительность.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Обозначает важность усилий ребенка в предстоящей или совершаемой деятельности.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“Только ты и мог бы….”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“Только тебе я и могу доверить…”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“Ни к кому, кроме тебя, я не могу обратиться с этой просьбой…” 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Мобилизация активности или педагогическое внушение.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Побуждает к выполнению конкретных действий.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“Нам уже не терпится начать работу…”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“Так хочется поскорее увидеть…”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оценка детали.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Помогает эмоционально пережить успех не результата в целом, а какой-то его отдельной детали.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“Тебе особенно удалось то объяснение”.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“Больше всего мне в твоей работе понравилось…”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“Наивысшей похвалы заслуживает эта часть твоей работы”.</a:t>
                      </a:r>
                    </a:p>
                  </a:txBody>
                  <a:tcPr marL="52251" marR="522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9151500"/>
            <a:ext cx="8286750" cy="1357312"/>
          </a:xfrm>
        </p:spPr>
        <p:txBody>
          <a:bodyPr/>
          <a:lstStyle/>
          <a:p>
            <a:pPr algn="l" eaLnBrk="1" hangingPunct="1"/>
            <a:r>
              <a:rPr lang="ru-RU" sz="2400" i="1" smtClean="0">
                <a:latin typeface="Bookman Old Style" pitchFamily="18" charset="0"/>
              </a:rPr>
              <a:t/>
            </a:r>
            <a:br>
              <a:rPr lang="ru-RU" sz="2400" i="1" smtClean="0">
                <a:latin typeface="Bookman Old Style" pitchFamily="18" charset="0"/>
              </a:rPr>
            </a:br>
            <a:r>
              <a:rPr lang="ru-RU" sz="2000" i="1" smtClean="0">
                <a:solidFill>
                  <a:srgbClr val="990033"/>
                </a:solidFill>
                <a:latin typeface="Bookman Old Style" pitchFamily="18" charset="0"/>
              </a:rPr>
              <a:t>Успех в учении </a:t>
            </a:r>
            <a:r>
              <a:rPr lang="ru-RU" sz="2000" i="1" smtClean="0">
                <a:latin typeface="Bookman Old Style" pitchFamily="18" charset="0"/>
              </a:rPr>
              <a:t>– единственный источник внутренних сил, рождающий энергию для преодоления трудностей, желания учиться.     </a:t>
            </a:r>
            <a:br>
              <a:rPr lang="ru-RU" sz="2000" i="1" smtClean="0">
                <a:latin typeface="Bookman Old Style" pitchFamily="18" charset="0"/>
              </a:rPr>
            </a:br>
            <a:r>
              <a:rPr lang="ru-RU" sz="2000" i="1" smtClean="0">
                <a:latin typeface="Bookman Old Style" pitchFamily="18" charset="0"/>
              </a:rPr>
              <a:t>                           </a:t>
            </a:r>
            <a:r>
              <a:rPr lang="ru-RU" sz="1800" i="1" smtClean="0">
                <a:latin typeface="Bookman Old Style" pitchFamily="18" charset="0"/>
              </a:rPr>
              <a:t>В.А.Сухомлинский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" y="71438"/>
            <a:ext cx="83581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rgbClr val="990033"/>
                </a:solidFill>
                <a:latin typeface="Bookman Old Style" pitchFamily="18" charset="0"/>
              </a:rPr>
              <a:t>Успех в учении </a:t>
            </a:r>
            <a:r>
              <a:rPr lang="ru-RU" sz="1600" i="1" dirty="0">
                <a:latin typeface="Bookman Old Style" pitchFamily="18" charset="0"/>
              </a:rPr>
              <a:t>– единственный источник внутренних сил, рождающий энергию для преодоления трудностей, желания учиться.</a:t>
            </a:r>
            <a:br>
              <a:rPr lang="ru-RU" sz="1600" i="1" dirty="0">
                <a:latin typeface="Bookman Old Style" pitchFamily="18" charset="0"/>
              </a:rPr>
            </a:br>
            <a:r>
              <a:rPr lang="ru-RU" sz="1600" i="1" dirty="0">
                <a:latin typeface="Bookman Old Style" pitchFamily="18" charset="0"/>
              </a:rPr>
              <a:t>                                                                                          </a:t>
            </a:r>
            <a:r>
              <a:rPr lang="ru-RU" sz="1400" i="1" dirty="0">
                <a:latin typeface="Bookman Old Style" pitchFamily="18" charset="0"/>
              </a:rPr>
              <a:t>В.А.Сухомлинский</a:t>
            </a:r>
            <a:endParaRPr lang="ru-RU" sz="1400" b="1" kern="0" dirty="0">
              <a:solidFill>
                <a:srgbClr val="990033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Эффективность педагогического взаимодействия</a:t>
            </a:r>
            <a:r>
              <a:rPr lang="ru-RU" sz="400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68413"/>
            <a:ext cx="82296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Bookman Old Style" pitchFamily="18" charset="0"/>
              </a:rPr>
              <a:t>Когда ребенок говорит что-то непонятное, я обычно сразу же его поправляю.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99"/>
                </a:solidFill>
                <a:latin typeface="Bookman Old Style" pitchFamily="18" charset="0"/>
              </a:rPr>
              <a:t>Когда ребенок «мямлит», мне хочется его слегка одернуть.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Bookman Old Style" pitchFamily="18" charset="0"/>
              </a:rPr>
              <a:t>Я считаю, что если учитель часто улыбается детям, это мешает его ученикам сосредоточиться.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99"/>
                </a:solidFill>
                <a:latin typeface="Bookman Old Style" pitchFamily="18" charset="0"/>
              </a:rPr>
              <a:t>Когда ученик отвечает, меня интересуют, прежде всего, его знания, а не эмоции.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Bookman Old Style" pitchFamily="18" charset="0"/>
              </a:rPr>
              <a:t>Если я не согласен с мнением ученика, я об этом говорю прямо.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99"/>
                </a:solidFill>
                <a:latin typeface="Bookman Old Style" pitchFamily="18" charset="0"/>
              </a:rPr>
              <a:t>Когда учащиеся несут «околесицу», я стараюсь поставить их на место.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Bookman Old Style" pitchFamily="18" charset="0"/>
              </a:rPr>
              <a:t>Я бы не хотел оказаться на месте своего ученика во время опроса.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505" name="Group 185"/>
          <p:cNvGraphicFramePr>
            <a:graphicFrameLocks noGrp="1"/>
          </p:cNvGraphicFramePr>
          <p:nvPr>
            <p:ph idx="4294967295"/>
          </p:nvPr>
        </p:nvGraphicFramePr>
        <p:xfrm>
          <a:off x="0" y="404813"/>
          <a:ext cx="8856663" cy="6516497"/>
        </p:xfrm>
        <a:graphic>
          <a:graphicData uri="http://schemas.openxmlformats.org/drawingml/2006/table">
            <a:tbl>
              <a:tblPr/>
              <a:tblGrid>
                <a:gridCol w="1511300"/>
                <a:gridCol w="3276600"/>
                <a:gridCol w="406876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к уроку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Традиционный урок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Урок современного типа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Объявление темы урока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Учитель сообщает учащимся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Формулируют сами учащиеся (учитель подводит учащихся к осознанию темы)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Сообщение целей и задач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Учитель формулирует и сообщает учащимся, чему должны научиться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Формулируют сами учащиеся, определив границы знания и незнания (учитель подводит учащихся к осознанию целей и задач)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Учитель сообщает, какую работу должны выполнить учащиеся, чтобы достичь цели.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Планирование учащимися способов достижения намеченной цели (учитель помогает, советует)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Практическая деятельность учащихся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Под руководством учителя учащиеся выполняют ряд практических задач (чаще фронтально)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Учащиеся осуществляют учебные действия по намеченному плану (в группе, индивидуально), учитель консультирует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Осуществление контроля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Учитель осуществляет контроль за выполнением учащимися практической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Учащиеся осуществляет контроль (применяют формы самоконтроля, взаимоконтроля), учитель консультирует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Осуществление коррекции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Учащиеся формулируют затруднения и осуществляют коррекцию самостоятельно, учитель консультирует, советует, помогает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Оценивание учащихся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Учитель осуществляет оценивание работы учащихся на уроке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Учащиеся дают оценку деятельности по ее результатам (самооценка, взаимооценка), учитель консультирует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Итог урока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Учитель выясняет у учащихся, что они запомнили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Проводится рефлексия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Домашнее задание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Учитель объявляет и комментирует (чаще задание одно на всех)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Учащиеся могут выбирать задание , учитывая свои индивидуальные возможности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500" y="642938"/>
            <a:ext cx="2357438" cy="1143000"/>
          </a:xfrm>
          <a:prstGeom prst="roundRect">
            <a:avLst/>
          </a:prstGeom>
          <a:solidFill>
            <a:srgbClr val="CCEC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Bookman Old Style" pitchFamily="18" charset="0"/>
              </a:rPr>
              <a:t>пересмотр схемы и требований к традиционному уроку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63" y="428625"/>
            <a:ext cx="2357437" cy="11430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изменение психологических условий обучения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72188" y="714375"/>
            <a:ext cx="2857500" cy="1143000"/>
          </a:xfrm>
          <a:prstGeom prst="roundRect">
            <a:avLst/>
          </a:prstGeom>
          <a:solidFill>
            <a:srgbClr val="CCEC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Bookman Old Style" pitchFamily="18" charset="0"/>
              </a:rPr>
              <a:t>создание между детьми атмосферы добра, взаимовыручки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0813" y="2071688"/>
            <a:ext cx="2571750" cy="1143000"/>
          </a:xfrm>
          <a:prstGeom prst="roundRect">
            <a:avLst/>
          </a:prstGeom>
          <a:solidFill>
            <a:schemeClr val="accent1">
              <a:alpha val="5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создание психологической комфортности</a:t>
            </a:r>
            <a:endParaRPr lang="ru-RU" dirty="0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3688" y="3571875"/>
            <a:ext cx="2428875" cy="1285875"/>
          </a:xfrm>
          <a:prstGeom prst="roundRect">
            <a:avLst/>
          </a:prstGeom>
          <a:solidFill>
            <a:srgbClr val="CCEC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Bookman Old Style" pitchFamily="18" charset="0"/>
              </a:rPr>
              <a:t>равенство всех участников учебного процесса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00" y="5214938"/>
            <a:ext cx="2571750" cy="1143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не принудительное привлечение детей к 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88" y="5429250"/>
            <a:ext cx="2786062" cy="1285875"/>
          </a:xfrm>
          <a:prstGeom prst="roundRect">
            <a:avLst/>
          </a:prstGeom>
          <a:solidFill>
            <a:srgbClr val="CCEC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Bookman Old Style" pitchFamily="18" charset="0"/>
              </a:rPr>
              <a:t>возможность совершения ошибки учащимися в ходе учебного процесса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3" y="5286375"/>
            <a:ext cx="2357437" cy="107156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latin typeface="Bookman Old Style" pitchFamily="18" charset="0"/>
              </a:rPr>
              <a:t>вера в каждого ребенка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8" y="2071688"/>
            <a:ext cx="2500312" cy="1428750"/>
          </a:xfrm>
          <a:prstGeom prst="roundRect">
            <a:avLst/>
          </a:prstGeom>
          <a:solidFill>
            <a:schemeClr val="accent1">
              <a:alpha val="51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>
                <a:solidFill>
                  <a:srgbClr val="000099"/>
                </a:solidFill>
                <a:latin typeface="Bookman Old Style" pitchFamily="18" charset="0"/>
              </a:rPr>
              <a:t>максимальная ориентация на творческое начало в образовательном процессе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5" y="3857625"/>
            <a:ext cx="2357438" cy="1143000"/>
          </a:xfrm>
          <a:prstGeom prst="roundRect">
            <a:avLst/>
          </a:prstGeom>
          <a:solidFill>
            <a:srgbClr val="CCEC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Bookman Old Style" pitchFamily="18" charset="0"/>
              </a:rPr>
              <a:t>способствовать речевому развитию</a:t>
            </a:r>
          </a:p>
        </p:txBody>
      </p:sp>
      <p:sp>
        <p:nvSpPr>
          <p:cNvPr id="15" name="Выноска с четырьмя стрелками 14"/>
          <p:cNvSpPr/>
          <p:nvPr/>
        </p:nvSpPr>
        <p:spPr>
          <a:xfrm>
            <a:off x="2000250" y="1571625"/>
            <a:ext cx="5072063" cy="3857625"/>
          </a:xfrm>
          <a:prstGeom prst="quadArrowCallou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Принципы деятельности учителя в условиях реализации </a:t>
            </a:r>
            <a:r>
              <a:rPr lang="ru-RU" b="1" dirty="0" err="1">
                <a:solidFill>
                  <a:srgbClr val="003300"/>
                </a:solidFill>
                <a:latin typeface="Bookman Old Style" pitchFamily="18" charset="0"/>
              </a:rPr>
              <a:t>деятельностного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 подхода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395288" y="620713"/>
            <a:ext cx="8280400" cy="3721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000" i="1" smtClean="0">
                <a:latin typeface="Bookman Old Style" pitchFamily="18" charset="0"/>
              </a:rPr>
              <a:t>	Воспитать «крылатого» </a:t>
            </a:r>
          </a:p>
          <a:p>
            <a:pPr eaLnBrk="1" hangingPunct="1">
              <a:buFontTx/>
              <a:buNone/>
            </a:pPr>
            <a:r>
              <a:rPr lang="ru-RU" sz="3000" i="1" smtClean="0">
                <a:latin typeface="Bookman Old Style" pitchFamily="18" charset="0"/>
              </a:rPr>
              <a:t>   ребёнка может только «крылатый» педагог, воспитать счастливого </a:t>
            </a:r>
          </a:p>
          <a:p>
            <a:pPr eaLnBrk="1" hangingPunct="1">
              <a:buFontTx/>
              <a:buNone/>
            </a:pPr>
            <a:r>
              <a:rPr lang="ru-RU" sz="3000" i="1" smtClean="0">
                <a:latin typeface="Bookman Old Style" pitchFamily="18" charset="0"/>
              </a:rPr>
              <a:t>   ребёнка может только счастливый, современного – только современный педагог.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925" y="4149725"/>
            <a:ext cx="9094788" cy="2370138"/>
            <a:chOff x="22" y="2614"/>
            <a:chExt cx="5729" cy="1493"/>
          </a:xfrm>
        </p:grpSpPr>
        <p:pic>
          <p:nvPicPr>
            <p:cNvPr id="11" name="Picture 2" descr="C:\Documents and Settings\Методист\Мои документы\Мои документы\Быкова Л.Н\Методист 2013-2014\Я-исследователь_2014\Для округа\Незваный гость из Колорадо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875" y="2663"/>
              <a:ext cx="1080" cy="14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7" descr="C:\Documents and Settings\Методист\Мои документы\Мои документы\Быкова Л.Н\РПГ\конкурс-Киров\IMG_0249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90" y="2619"/>
              <a:ext cx="956" cy="1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" y="2618"/>
              <a:ext cx="2125" cy="14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2618"/>
              <a:ext cx="1851" cy="1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714500"/>
            <a:ext cx="8229600" cy="2357438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800000"/>
                </a:solidFill>
                <a:latin typeface="Bookman Old Style" pitchFamily="18" charset="0"/>
              </a:rPr>
              <a:t>Желаем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052513"/>
            <a:ext cx="5832475" cy="4810125"/>
          </a:xfrm>
        </p:spPr>
        <p:txBody>
          <a:bodyPr/>
          <a:lstStyle/>
          <a:p>
            <a:pPr algn="l" eaLnBrk="1" hangingPunct="1"/>
            <a:r>
              <a:rPr lang="ru-RU" sz="3200" b="1" i="1" smtClean="0">
                <a:solidFill>
                  <a:srgbClr val="000099"/>
                </a:solidFill>
                <a:latin typeface="Bookman Old Style" pitchFamily="18" charset="0"/>
              </a:rPr>
              <a:t>Урок</a:t>
            </a:r>
            <a:r>
              <a:rPr lang="ru-RU" sz="3200" i="1" smtClean="0">
                <a:latin typeface="Bookman Old Style" pitchFamily="18" charset="0"/>
              </a:rPr>
              <a:t> – </a:t>
            </a:r>
            <a:r>
              <a:rPr lang="ru-RU" sz="2800" i="1" smtClean="0">
                <a:latin typeface="Bookman Old Style" pitchFamily="18" charset="0"/>
              </a:rPr>
              <a:t>это зеркало общей </a:t>
            </a:r>
            <a:br>
              <a:rPr lang="ru-RU" sz="2800" i="1" smtClean="0">
                <a:latin typeface="Bookman Old Style" pitchFamily="18" charset="0"/>
              </a:rPr>
            </a:br>
            <a:r>
              <a:rPr lang="ru-RU" sz="2800" i="1" smtClean="0">
                <a:latin typeface="Bookman Old Style" pitchFamily="18" charset="0"/>
              </a:rPr>
              <a:t>и педагогической культуры учителя, мерило его интеллектуального богатства, показатель его кругозора, эрудиции. </a:t>
            </a:r>
            <a:br>
              <a:rPr lang="ru-RU" sz="2800" i="1" smtClean="0">
                <a:latin typeface="Bookman Old Style" pitchFamily="18" charset="0"/>
              </a:rPr>
            </a:br>
            <a:r>
              <a:rPr lang="ru-RU" sz="2800" i="1" smtClean="0">
                <a:latin typeface="Bookman Old Style" pitchFamily="18" charset="0"/>
              </a:rPr>
              <a:t>                  В.А. Сухомлинский.</a:t>
            </a:r>
            <a:r>
              <a:rPr lang="ru-RU" smtClean="0"/>
              <a:t> </a:t>
            </a:r>
          </a:p>
        </p:txBody>
      </p:sp>
      <p:pic>
        <p:nvPicPr>
          <p:cNvPr id="6147" name="Picture 7" descr="Годы детства - это, прежде всего, воспитание .... . В. А.Сухомлинский - Анжела Александровна Дряп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412875"/>
            <a:ext cx="2757487" cy="38719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43438" y="500063"/>
            <a:ext cx="2500312" cy="439737"/>
          </a:xfrm>
        </p:spPr>
        <p:txBody>
          <a:bodyPr/>
          <a:lstStyle/>
          <a:p>
            <a:pPr eaLnBrk="1" hangingPunct="1">
              <a:defRPr/>
            </a:pPr>
            <a:r>
              <a:rPr lang="ru-RU" sz="35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Урок 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143000"/>
            <a:ext cx="8715375" cy="5214938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Урок</a:t>
            </a:r>
            <a:r>
              <a:rPr lang="ru-RU" sz="3000" i="1" dirty="0">
                <a:latin typeface="Bookman Old Style" pitchFamily="18" charset="0"/>
              </a:rPr>
              <a:t> – </a:t>
            </a:r>
            <a:r>
              <a:rPr lang="ru-RU" sz="3000" dirty="0">
                <a:latin typeface="Bookman Old Style" pitchFamily="18" charset="0"/>
              </a:rPr>
              <a:t>это часть жизни ребенка, и проживание этой жизни должно совершаться на уровне высокой общественной культуры.  </a:t>
            </a:r>
          </a:p>
          <a:p>
            <a:pPr algn="r" eaLnBrk="1" hangingPunct="1">
              <a:buFontTx/>
              <a:buNone/>
              <a:defRPr/>
            </a:pPr>
            <a:r>
              <a:rPr lang="ru-RU" sz="3000" i="1" dirty="0">
                <a:latin typeface="Bookman Old Style" pitchFamily="18" charset="0"/>
              </a:rPr>
              <a:t>К.Д. Ушинский</a:t>
            </a:r>
          </a:p>
          <a:p>
            <a:pPr algn="r" eaLnBrk="1" hangingPunct="1">
              <a:buFontTx/>
              <a:buNone/>
              <a:defRPr/>
            </a:pPr>
            <a:endParaRPr lang="ru-RU" sz="500" i="1" dirty="0">
              <a:latin typeface="Bookman Old Style" pitchFamily="18" charset="0"/>
            </a:endParaRPr>
          </a:p>
          <a:p>
            <a:pPr eaLnBrk="1" hangingPunct="1">
              <a:defRPr/>
            </a:pPr>
            <a:r>
              <a:rPr lang="ru-RU" sz="3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Урок</a:t>
            </a:r>
            <a:r>
              <a:rPr lang="ru-RU" sz="3000" i="1" dirty="0">
                <a:latin typeface="Bookman Old Style" pitchFamily="18" charset="0"/>
              </a:rPr>
              <a:t> – </a:t>
            </a:r>
            <a:r>
              <a:rPr lang="ru-RU" sz="3000" dirty="0">
                <a:latin typeface="Bookman Old Style" pitchFamily="18" charset="0"/>
              </a:rPr>
              <a:t>есть открытие истины и ее осмысление в совместной деятельности детей и учителя. Урок – есть аккумулятор жизни детей, он есть сама жизнь детей. </a:t>
            </a:r>
          </a:p>
          <a:p>
            <a:pPr algn="r" eaLnBrk="1" hangingPunct="1">
              <a:buFontTx/>
              <a:buNone/>
              <a:defRPr/>
            </a:pPr>
            <a:r>
              <a:rPr lang="ru-RU" sz="3000" i="1" dirty="0">
                <a:latin typeface="Bookman Old Style" pitchFamily="18" charset="0"/>
              </a:rPr>
              <a:t>Ш.А. </a:t>
            </a:r>
            <a:r>
              <a:rPr lang="ru-RU" sz="3000" i="1" dirty="0" err="1">
                <a:latin typeface="Bookman Old Style" pitchFamily="18" charset="0"/>
              </a:rPr>
              <a:t>Амонашвили</a:t>
            </a:r>
            <a:endParaRPr lang="ru-RU" sz="3000" i="1" dirty="0">
              <a:latin typeface="Bookman Old Style" pitchFamily="18" charset="0"/>
            </a:endParaRPr>
          </a:p>
          <a:p>
            <a:pPr algn="r" eaLnBrk="1" hangingPunct="1">
              <a:buFontTx/>
              <a:buNone/>
              <a:defRPr/>
            </a:pPr>
            <a:endParaRPr lang="ru-RU" sz="28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857628"/>
            <a:ext cx="351256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DSC08164"/>
          <p:cNvPicPr>
            <a:picLocks noChangeAspect="1" noChangeArrowheads="1"/>
          </p:cNvPicPr>
          <p:nvPr/>
        </p:nvPicPr>
        <p:blipFill>
          <a:blip r:embed="rId3" cstate="print"/>
          <a:srcRect l="20091"/>
          <a:stretch>
            <a:fillRect/>
          </a:stretch>
        </p:blipFill>
        <p:spPr bwMode="auto">
          <a:xfrm>
            <a:off x="1357290" y="1142984"/>
            <a:ext cx="3071834" cy="256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S63027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785794"/>
            <a:ext cx="3786214" cy="284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2" descr="IMG_2771.JPG"/>
          <p:cNvPicPr>
            <a:picLocks noChangeAspect="1" noChangeArrowheads="1"/>
          </p:cNvPicPr>
          <p:nvPr/>
        </p:nvPicPr>
        <p:blipFill>
          <a:blip r:embed="rId5" cstate="print"/>
          <a:srcRect l="23952"/>
          <a:stretch>
            <a:fillRect/>
          </a:stretch>
        </p:blipFill>
        <p:spPr bwMode="auto">
          <a:xfrm>
            <a:off x="47696" y="3071810"/>
            <a:ext cx="233113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14313" y="142875"/>
            <a:ext cx="4857750" cy="1071563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9966FF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60033"/>
                </a:solidFill>
                <a:latin typeface="Bookman Old Style" pitchFamily="18" charset="0"/>
              </a:rPr>
              <a:t>Современный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660033"/>
                </a:solidFill>
                <a:latin typeface="Bookman Old Style" pitchFamily="18" charset="0"/>
              </a:rPr>
              <a:t>урок</a:t>
            </a: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66675" y="3714750"/>
            <a:ext cx="9005888" cy="2962275"/>
            <a:chOff x="66675" y="3714750"/>
            <a:chExt cx="9005888" cy="2962275"/>
          </a:xfrm>
        </p:grpSpPr>
        <p:pic>
          <p:nvPicPr>
            <p:cNvPr id="31" name="Рисунок 10"/>
            <p:cNvPicPr>
              <a:picLocks noChangeArrowheads="1"/>
            </p:cNvPicPr>
            <p:nvPr/>
          </p:nvPicPr>
          <p:blipFill>
            <a:blip r:embed="rId6"/>
            <a:srcRect l="6296" t="2272" r="6914" b="3654"/>
            <a:stretch>
              <a:fillRect/>
            </a:stretch>
          </p:blipFill>
          <p:spPr bwMode="auto">
            <a:xfrm>
              <a:off x="5786438" y="3714750"/>
              <a:ext cx="3286125" cy="29289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фото школьные 028"/>
            <p:cNvPicPr>
              <a:picLocks noChangeAspect="1" noChangeArrowheads="1"/>
            </p:cNvPicPr>
            <p:nvPr/>
          </p:nvPicPr>
          <p:blipFill>
            <a:blip r:embed="rId7"/>
            <a:srcRect l="10472" t="4939" r="12631" b="6279"/>
            <a:stretch>
              <a:fillRect/>
            </a:stretch>
          </p:blipFill>
          <p:spPr bwMode="auto">
            <a:xfrm>
              <a:off x="3224213" y="3714750"/>
              <a:ext cx="2562225" cy="2962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939" name="Picture 86" descr="IMG_0253"/>
            <p:cNvPicPr>
              <a:picLocks noChangeAspect="1" noChangeArrowheads="1"/>
            </p:cNvPicPr>
            <p:nvPr/>
          </p:nvPicPr>
          <p:blipFill>
            <a:blip r:embed="rId8"/>
            <a:srcRect l="18985" r="3047" b="2899"/>
            <a:stretch>
              <a:fillRect/>
            </a:stretch>
          </p:blipFill>
          <p:spPr bwMode="auto">
            <a:xfrm>
              <a:off x="66675" y="3714750"/>
              <a:ext cx="3148013" cy="2940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30163"/>
          <a:ext cx="8820150" cy="6753225"/>
        </p:xfrm>
        <a:graphic>
          <a:graphicData uri="http://schemas.openxmlformats.org/presentationml/2006/ole">
            <p:oleObj spid="_x0000_s3074" r:id="rId3" imgW="4569445" imgH="342628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 l="31482"/>
          <a:stretch>
            <a:fillRect/>
          </a:stretch>
        </p:blipFill>
        <p:spPr bwMode="auto">
          <a:xfrm>
            <a:off x="3635375" y="260350"/>
            <a:ext cx="30337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 descr="C:\Documents and Settings\Методист\Мои документы\Мои документы\Учитель года 2010\Фото Победители Уч.года 2010\36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331758" y="195263"/>
            <a:ext cx="3071835" cy="311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23" descr="259"/>
          <p:cNvPicPr>
            <a:picLocks noChangeAspect="1" noChangeArrowheads="1"/>
          </p:cNvPicPr>
          <p:nvPr/>
        </p:nvPicPr>
        <p:blipFill>
          <a:blip r:embed="rId4"/>
          <a:srcRect l="22152"/>
          <a:stretch>
            <a:fillRect/>
          </a:stretch>
        </p:blipFill>
        <p:spPr bwMode="auto">
          <a:xfrm>
            <a:off x="2127264" y="3294083"/>
            <a:ext cx="3514718" cy="30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11188" y="5300663"/>
            <a:ext cx="2376487" cy="857250"/>
          </a:xfrm>
          <a:prstGeom prst="ellipse">
            <a:avLst/>
          </a:prstGeom>
          <a:solidFill>
            <a:srgbClr val="CCECFF"/>
          </a:solidFill>
          <a:ln w="6350">
            <a:solidFill>
              <a:srgbClr val="7030A0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Verdana" pitchFamily="34" charset="0"/>
                <a:cs typeface="Arial" charset="0"/>
              </a:rPr>
              <a:t>консультант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16238" y="5661025"/>
            <a:ext cx="2520950" cy="908050"/>
          </a:xfrm>
          <a:prstGeom prst="ellipse">
            <a:avLst/>
          </a:prstGeom>
          <a:solidFill>
            <a:srgbClr val="CCCCFF"/>
          </a:solidFill>
          <a:ln w="6350">
            <a:solidFill>
              <a:srgbClr val="7030A0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Verdana" pitchFamily="34" charset="0"/>
                <a:cs typeface="Arial" charset="0"/>
              </a:rPr>
              <a:t>куратор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364163" y="5445125"/>
            <a:ext cx="2665412" cy="927100"/>
          </a:xfrm>
          <a:prstGeom prst="ellipse">
            <a:avLst/>
          </a:prstGeom>
          <a:solidFill>
            <a:srgbClr val="CCECFF"/>
          </a:solidFill>
          <a:ln w="6350">
            <a:solidFill>
              <a:srgbClr val="7030A0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Verdana" pitchFamily="34" charset="0"/>
                <a:cs typeface="Arial" charset="0"/>
              </a:rPr>
              <a:t>управленец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79388" y="2924175"/>
            <a:ext cx="2197100" cy="935038"/>
          </a:xfrm>
          <a:prstGeom prst="ellipse">
            <a:avLst/>
          </a:prstGeom>
          <a:solidFill>
            <a:srgbClr val="CCECFF"/>
          </a:solidFill>
          <a:ln w="6350">
            <a:solidFill>
              <a:srgbClr val="7030A0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Verdana" pitchFamily="34" charset="0"/>
                <a:cs typeface="Arial" charset="0"/>
              </a:rPr>
              <a:t>инструктор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0" y="4149725"/>
            <a:ext cx="2411413" cy="928688"/>
          </a:xfrm>
          <a:prstGeom prst="ellipse">
            <a:avLst/>
          </a:prstGeom>
          <a:solidFill>
            <a:srgbClr val="CCCCFF"/>
          </a:solidFill>
          <a:ln w="6350">
            <a:solidFill>
              <a:srgbClr val="7030A0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Verdana" pitchFamily="34" charset="0"/>
                <a:cs typeface="Arial" charset="0"/>
              </a:rPr>
              <a:t>наставник</a:t>
            </a:r>
          </a:p>
        </p:txBody>
      </p:sp>
      <p:sp>
        <p:nvSpPr>
          <p:cNvPr id="9226" name="Oval 7"/>
          <p:cNvSpPr>
            <a:spLocks noChangeArrowheads="1"/>
          </p:cNvSpPr>
          <p:nvPr/>
        </p:nvSpPr>
        <p:spPr bwMode="auto">
          <a:xfrm>
            <a:off x="7092950" y="1268413"/>
            <a:ext cx="2051050" cy="865187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rgbClr val="99CC00"/>
            </a:solidFill>
            <a:round/>
            <a:headEnd/>
            <a:tailEnd/>
          </a:ln>
          <a:effectLst>
            <a:prstShdw prst="shdw17" dist="17961" dir="2700000">
              <a:srgbClr val="003D3D"/>
            </a:prstShdw>
          </a:effectLst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990033"/>
                </a:solidFill>
                <a:latin typeface="Times New Roman" pitchFamily="18" charset="0"/>
                <a:cs typeface="Arial" charset="0"/>
              </a:rPr>
              <a:t>УЧИТЕЛЬ…</a:t>
            </a:r>
          </a:p>
        </p:txBody>
      </p:sp>
      <p:pic>
        <p:nvPicPr>
          <p:cNvPr id="24578" name="Picture 2" descr="C:\Documents and Settings\Методист\Мои документы\Мои документы\Быкова Л.Н\Методист_2014-15\УГ_2015\ФОТО_Учитель года - 2015\ФОТО_УГ-2015_2 день\DSC00086.JPG"/>
          <p:cNvPicPr>
            <a:picLocks noChangeAspect="1" noChangeArrowheads="1"/>
          </p:cNvPicPr>
          <p:nvPr/>
        </p:nvPicPr>
        <p:blipFill>
          <a:blip r:embed="rId5" cstate="print"/>
          <a:srcRect l="18590" r="8490"/>
          <a:stretch>
            <a:fillRect/>
          </a:stretch>
        </p:blipFill>
        <p:spPr bwMode="auto">
          <a:xfrm flipH="1">
            <a:off x="5511806" y="2717793"/>
            <a:ext cx="342902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840538" y="4724400"/>
            <a:ext cx="2303462" cy="855663"/>
          </a:xfrm>
          <a:prstGeom prst="ellipse">
            <a:avLst/>
          </a:prstGeom>
          <a:solidFill>
            <a:srgbClr val="CCCCFF"/>
          </a:solidFill>
          <a:ln w="3175">
            <a:solidFill>
              <a:srgbClr val="9966FF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Verdana" pitchFamily="34" charset="0"/>
                <a:cs typeface="Arial" charset="0"/>
              </a:rPr>
              <a:t>помощник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9" name="Group 35"/>
          <p:cNvGraphicFramePr>
            <a:graphicFrameLocks noGrp="1"/>
          </p:cNvGraphicFramePr>
          <p:nvPr/>
        </p:nvGraphicFramePr>
        <p:xfrm>
          <a:off x="0" y="785813"/>
          <a:ext cx="9144000" cy="5818505"/>
        </p:xfrm>
        <a:graphic>
          <a:graphicData uri="http://schemas.openxmlformats.org/drawingml/2006/table">
            <a:tbl>
              <a:tblPr/>
              <a:tblGrid>
                <a:gridCol w="2286000"/>
                <a:gridCol w="2143125"/>
                <a:gridCol w="1214438"/>
                <a:gridCol w="3500437"/>
              </a:tblGrid>
              <a:tr h="6445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Психологическая терминология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Педагогическая терминология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Bookman Old Style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Язык ребенка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Педагогический ориентир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2913">
                <a:tc>
                  <a:txBody>
                    <a:bodyPr/>
                    <a:lstStyle/>
                    <a:p>
                      <a:pPr marL="1793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Личностные универсальные учебные действия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Воспитание личности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(нравственное развитие;  формирование познавательного интереса)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«Я сам»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Что такое хорошо и что такое плохо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«Хочу учиться»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«Учусь успеху»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«Живу в России»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«Расту хорошим человеком»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«В здоровом теле здоровый дух!»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8747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Регулятивные универсальные учебные действия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самоорганизация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«Я могу»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«Понимаю и действую»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«Контролирую ситуацию»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«Учусь оценивать»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«Думаю, пишу, говорю, показываю и делаю»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1793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Познавательные универсальные  учебные  действия 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исследовательская культура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«Я учусь»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«Ищу и нахожу»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«Изображаю и фиксирую»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«Читаю, говорю, понимаю» «Мыслю логически»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«Решаю проблему»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1793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Коммуникативные универсальные учебные действия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культура общения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«Мы вместе»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«Всегда на связи»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«Я и Мы».</a:t>
                      </a:r>
                    </a:p>
                  </a:txBody>
                  <a:tcPr marL="45156" marR="451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</a:tbl>
          </a:graphicData>
        </a:graphic>
      </p:graphicFrame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42875" y="215900"/>
            <a:ext cx="834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Bookman Old Style" pitchFamily="18" charset="0"/>
                <a:ea typeface="Arial Unicode MS" pitchFamily="34" charset="-128"/>
                <a:cs typeface="Arial" pitchFamily="34" charset="0"/>
              </a:rPr>
              <a:t>Показатели успешности формирования УУД</a:t>
            </a:r>
            <a:endParaRPr lang="ru-RU" sz="2400" dirty="0">
              <a:solidFill>
                <a:srgbClr val="8000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81075"/>
            <a:ext cx="8229600" cy="17859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Цель деятельностного подхода – </a:t>
            </a: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воспитание личности ребенка </a:t>
            </a:r>
            <a:b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как </a:t>
            </a:r>
            <a:r>
              <a:rPr lang="ru-RU" sz="3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субъекта жизнедеятельности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997200"/>
            <a:ext cx="7991475" cy="3054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990033"/>
                </a:solidFill>
                <a:latin typeface="Bookman Old Style" pitchFamily="18" charset="0"/>
              </a:rPr>
              <a:t>Быть субъектом</a:t>
            </a:r>
            <a:r>
              <a:rPr lang="ru-RU" smtClean="0">
                <a:latin typeface="Bookman Old Style" pitchFamily="18" charset="0"/>
              </a:rPr>
              <a:t> – быть </a:t>
            </a:r>
            <a:r>
              <a:rPr lang="ru-RU" smtClean="0">
                <a:solidFill>
                  <a:srgbClr val="990033"/>
                </a:solidFill>
                <a:latin typeface="Bookman Old Style" pitchFamily="18" charset="0"/>
              </a:rPr>
              <a:t>хозяином</a:t>
            </a:r>
            <a:r>
              <a:rPr lang="ru-RU" smtClean="0">
                <a:latin typeface="Bookman Old Style" pitchFamily="18" charset="0"/>
              </a:rPr>
              <a:t> своей деятельности: </a:t>
            </a:r>
          </a:p>
          <a:p>
            <a:pPr eaLnBrk="1" hangingPunct="1"/>
            <a:r>
              <a:rPr lang="ru-RU" smtClean="0">
                <a:solidFill>
                  <a:srgbClr val="333399"/>
                </a:solidFill>
                <a:latin typeface="Bookman Old Style" pitchFamily="18" charset="0"/>
              </a:rPr>
              <a:t>ставить цели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решать задачи</a:t>
            </a:r>
          </a:p>
          <a:p>
            <a:pPr eaLnBrk="1" hangingPunct="1"/>
            <a:r>
              <a:rPr lang="ru-RU" smtClean="0">
                <a:solidFill>
                  <a:srgbClr val="333399"/>
                </a:solidFill>
                <a:latin typeface="Bookman Old Style" pitchFamily="18" charset="0"/>
              </a:rPr>
              <a:t>отвечать за результаты</a:t>
            </a:r>
          </a:p>
          <a:p>
            <a:pPr eaLnBrk="1" hangingPunct="1"/>
            <a:endParaRPr lang="ru-RU" smtClean="0">
              <a:latin typeface="Bookman Old Style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7956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Последовательность целеполагания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44675"/>
            <a:ext cx="8893175" cy="35607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600" smtClean="0">
                <a:solidFill>
                  <a:srgbClr val="000099"/>
                </a:solidFill>
                <a:latin typeface="Bookman Old Style" pitchFamily="18" charset="0"/>
              </a:rPr>
              <a:t>Сформулировать конкретную образовательную цель, направленную на обучаемых. </a:t>
            </a:r>
          </a:p>
          <a:p>
            <a:pPr marL="609600" indent="-609600" eaLnBrk="1" hangingPunct="1">
              <a:buFontTx/>
              <a:buNone/>
            </a:pPr>
            <a:endParaRPr lang="ru-RU" sz="100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ru-RU" sz="2600" smtClean="0">
                <a:latin typeface="Bookman Old Style" pitchFamily="18" charset="0"/>
              </a:rPr>
              <a:t>2.  Смоделировать образовательные результаты (сформулировать конкретные прогнозируемые показатели, характеризующие обучаемых). </a:t>
            </a:r>
          </a:p>
          <a:p>
            <a:pPr marL="609600" indent="-609600" eaLnBrk="1" hangingPunct="1">
              <a:buFontTx/>
              <a:buNone/>
            </a:pPr>
            <a:endParaRPr lang="ru-RU" sz="1000" smtClean="0">
              <a:latin typeface="Bookman Old Style" pitchFamily="18" charset="0"/>
            </a:endParaRPr>
          </a:p>
          <a:p>
            <a:pPr marL="609600" indent="-609600" eaLnBrk="1" hangingPunct="1">
              <a:buFontTx/>
              <a:buAutoNum type="arabicPeriod" startAt="3"/>
            </a:pPr>
            <a:r>
              <a:rPr lang="ru-RU" sz="2600" smtClean="0">
                <a:solidFill>
                  <a:srgbClr val="000099"/>
                </a:solidFill>
                <a:latin typeface="Bookman Old Style" pitchFamily="18" charset="0"/>
              </a:rPr>
              <a:t>Установить способы измерения </a:t>
            </a:r>
          </a:p>
          <a:p>
            <a:pPr marL="609600" indent="-609600" eaLnBrk="1" hangingPunct="1">
              <a:buFontTx/>
              <a:buNone/>
            </a:pPr>
            <a:r>
              <a:rPr lang="ru-RU" sz="2600" smtClean="0">
                <a:solidFill>
                  <a:srgbClr val="000099"/>
                </a:solidFill>
                <a:latin typeface="Bookman Old Style" pitchFamily="18" charset="0"/>
              </a:rPr>
              <a:t>      прогнозируемых результатов.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1051</Words>
  <Application>Microsoft Office PowerPoint</Application>
  <PresentationFormat>Экран (4:3)</PresentationFormat>
  <Paragraphs>181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Text</vt:lpstr>
      <vt:lpstr>Современный урок  как основная форма реализации требований ФГОС</vt:lpstr>
      <vt:lpstr>Урок – это зеркало общей  и педагогической культуры учителя, мерило его интеллектуального богатства, показатель его кругозора, эрудиции.                    В.А. Сухомлинский. </vt:lpstr>
      <vt:lpstr>Урок …</vt:lpstr>
      <vt:lpstr>Слайд 4</vt:lpstr>
      <vt:lpstr>Слайд 5</vt:lpstr>
      <vt:lpstr>Слайд 6</vt:lpstr>
      <vt:lpstr>Слайд 7</vt:lpstr>
      <vt:lpstr>Цель деятельностного подхода – воспитание личности ребенка  как субъекта жизнедеятельности</vt:lpstr>
      <vt:lpstr>Последовательность целеполагания</vt:lpstr>
      <vt:lpstr>Эффективность обучения</vt:lpstr>
      <vt:lpstr> Не вводить знания в готовом  виде. Даже если нет никакой возможности повести детей к открытию нового, всегда есть возможность создать ситуацию поиска</vt:lpstr>
      <vt:lpstr>Слайд 12</vt:lpstr>
      <vt:lpstr>Слайд 13</vt:lpstr>
      <vt:lpstr> Успех в учении – единственный источник внутренних сил, рождающий энергию для преодоления трудностей, желания учиться.                                 В.А.Сухомлинский</vt:lpstr>
      <vt:lpstr>Эффективность педагогического взаимодействия </vt:lpstr>
      <vt:lpstr>Слайд 16</vt:lpstr>
      <vt:lpstr>Слайд 17</vt:lpstr>
      <vt:lpstr>Слайд 18</vt:lpstr>
      <vt:lpstr>Желаем успехов!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 как основная форма реализации требований ФГОС</dc:title>
  <dc:creator>metodist</dc:creator>
  <cp:lastModifiedBy>metodist</cp:lastModifiedBy>
  <cp:revision>1</cp:revision>
  <dcterms:created xsi:type="dcterms:W3CDTF">2016-02-16T06:15:14Z</dcterms:created>
  <dcterms:modified xsi:type="dcterms:W3CDTF">2016-02-16T06:17:51Z</dcterms:modified>
</cp:coreProperties>
</file>